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7"/>
  </p:notesMasterIdLst>
  <p:sldIdLst>
    <p:sldId id="308" r:id="rId2"/>
    <p:sldId id="277" r:id="rId3"/>
    <p:sldId id="287" r:id="rId4"/>
    <p:sldId id="298" r:id="rId5"/>
    <p:sldId id="299" r:id="rId6"/>
    <p:sldId id="300" r:id="rId7"/>
    <p:sldId id="304" r:id="rId8"/>
    <p:sldId id="305" r:id="rId9"/>
    <p:sldId id="302" r:id="rId10"/>
    <p:sldId id="303" r:id="rId11"/>
    <p:sldId id="306" r:id="rId12"/>
    <p:sldId id="286" r:id="rId13"/>
    <p:sldId id="301" r:id="rId14"/>
    <p:sldId id="307" r:id="rId15"/>
    <p:sldId id="281" r:id="rId1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eo" initials="G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416" autoAdjust="0"/>
  </p:normalViewPr>
  <p:slideViewPr>
    <p:cSldViewPr>
      <p:cViewPr>
        <p:scale>
          <a:sx n="60" d="100"/>
          <a:sy n="6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0C62F-FA95-48E7-981E-D921A5F69152}" type="datetimeFigureOut">
              <a:rPr lang="pt-BR" smtClean="0"/>
              <a:t>06/07/2011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A8C90-2064-4F97-BC3A-E46D86C7031A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30155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1" name="Retângulo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Retângulo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tângulo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tângulo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783F5-2038-47A3-9DE9-59E28297EA5D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52EC-836F-426C-985F-A7BDD8DB5056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E758B-D2A2-4BEB-AB0F-44708015B59B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riângulo isósceles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7FBA4-8DA5-4590-B1E0-AC4FB4CE5A62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FD4F90-92B2-4D06-9FFA-D822ADFB4881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tângulo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94E44-45D9-4D82-97B8-0782EF93F463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FFF9-70B7-468E-9533-242E902EA6D8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A6F8-7C80-4246-A688-39512600F2DC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2C957-9AF4-4359-87BE-195662F8C1E5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579D-5F28-4F12-881D-9445982204A0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DC71C-18B5-4173-8BC3-0572BA00063F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tângulo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83783F5-2038-47A3-9DE9-59E28297EA5D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28" name="Conector reto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Conector reto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Triângulo isósceles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Geovani Ferreira Gonçalves</a:t>
            </a:r>
          </a:p>
          <a:p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68759"/>
            <a:ext cx="4843611" cy="167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81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Formas de Acompanhamento e Controle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10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Informar valores reais para as tarefas:</a:t>
            </a:r>
            <a:endParaRPr lang="pt-BR" dirty="0" smtClean="0"/>
          </a:p>
          <a:p>
            <a:pPr lvl="1"/>
            <a:r>
              <a:rPr lang="pt-BR" dirty="0"/>
              <a:t>Existe uma maneira mais detalhada para manter o agendamento atualizado e registrar o que realmente ocorre com cada tarefa do projeto. </a:t>
            </a:r>
            <a:endParaRPr lang="pt-BR" dirty="0" smtClean="0"/>
          </a:p>
          <a:p>
            <a:pPr lvl="1"/>
            <a:r>
              <a:rPr lang="pt-BR" dirty="0" smtClean="0"/>
              <a:t>É </a:t>
            </a:r>
            <a:r>
              <a:rPr lang="pt-BR" dirty="0"/>
              <a:t>possível registrar a data real de início, término, além de registrar os valores de trabalho e duração. </a:t>
            </a:r>
            <a:endParaRPr lang="pt-BR" dirty="0" smtClean="0"/>
          </a:p>
          <a:p>
            <a:pPr lvl="1"/>
            <a:r>
              <a:rPr lang="pt-BR" dirty="0" smtClean="0"/>
              <a:t>Quando </a:t>
            </a:r>
            <a:r>
              <a:rPr lang="pt-BR" dirty="0"/>
              <a:t>estes valores são informados, o Project atualiza o agendamento e calcula o percentual completado da tarefa. </a:t>
            </a: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8401347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Formas de Acompanhamento e Controle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11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dirty="0"/>
              <a:t>Informar valores reais para as tarefas</a:t>
            </a:r>
            <a:r>
              <a:rPr lang="pt-BR" dirty="0" smtClean="0"/>
              <a:t>: (</a:t>
            </a:r>
            <a:r>
              <a:rPr lang="pt-BR" i="1" dirty="0" smtClean="0"/>
              <a:t>continuação</a:t>
            </a:r>
            <a:r>
              <a:rPr lang="pt-BR" dirty="0" smtClean="0"/>
              <a:t>)</a:t>
            </a:r>
          </a:p>
          <a:p>
            <a:pPr lvl="1"/>
            <a:r>
              <a:rPr lang="pt-BR" dirty="0" smtClean="0"/>
              <a:t>Para </a:t>
            </a:r>
            <a:r>
              <a:rPr lang="pt-BR" dirty="0"/>
              <a:t>realizar este cálculo as são seguidas as regras abaixo:</a:t>
            </a:r>
          </a:p>
          <a:p>
            <a:pPr lvl="2"/>
            <a:r>
              <a:rPr lang="pt-BR" dirty="0" smtClean="0"/>
              <a:t>Quando </a:t>
            </a:r>
            <a:r>
              <a:rPr lang="pt-BR" dirty="0"/>
              <a:t>a data de início real é informada, a data de início agendada torna-se igual à data de início real (caso seja diferente a data de agendamento ela será atualizada).</a:t>
            </a:r>
          </a:p>
          <a:p>
            <a:pPr lvl="2"/>
            <a:r>
              <a:rPr lang="pt-BR" dirty="0" smtClean="0"/>
              <a:t>Quando </a:t>
            </a:r>
            <a:r>
              <a:rPr lang="pt-BR" dirty="0"/>
              <a:t>a data de término real é informada, a data de término agendada torna-se igual à data de término real e o percentual completado da tarefa é igual a 100%.</a:t>
            </a:r>
          </a:p>
          <a:p>
            <a:pPr lvl="2"/>
            <a:r>
              <a:rPr lang="pt-BR" dirty="0" smtClean="0"/>
              <a:t>Quando </a:t>
            </a:r>
            <a:r>
              <a:rPr lang="pt-BR" dirty="0"/>
              <a:t>o trabalho real é informado, o trabalho restante da tarefa é recalculado, caso exista.</a:t>
            </a:r>
          </a:p>
          <a:p>
            <a:pPr lvl="2"/>
            <a:r>
              <a:rPr lang="pt-BR" dirty="0" smtClean="0"/>
              <a:t>Quando </a:t>
            </a:r>
            <a:r>
              <a:rPr lang="pt-BR" dirty="0"/>
              <a:t>a duração real é </a:t>
            </a:r>
            <a:r>
              <a:rPr lang="pt-BR" dirty="0" smtClean="0"/>
              <a:t>informada:</a:t>
            </a:r>
          </a:p>
          <a:p>
            <a:pPr lvl="3"/>
            <a:r>
              <a:rPr lang="pt-BR" dirty="0" smtClean="0"/>
              <a:t>se </a:t>
            </a:r>
            <a:r>
              <a:rPr lang="pt-BR" dirty="0"/>
              <a:t>ela for menor do que a duração agendada, a duração restante é calculada com base na duração agendada menos a duração real.</a:t>
            </a:r>
          </a:p>
          <a:p>
            <a:pPr lvl="3"/>
            <a:r>
              <a:rPr lang="pt-BR" dirty="0" smtClean="0"/>
              <a:t>se </a:t>
            </a:r>
            <a:r>
              <a:rPr lang="pt-BR" dirty="0"/>
              <a:t>ela for igual a duração agendada, a tarefa fica 100% completa.</a:t>
            </a:r>
          </a:p>
          <a:p>
            <a:pPr lvl="3"/>
            <a:r>
              <a:rPr lang="pt-BR" dirty="0" smtClean="0"/>
              <a:t>se </a:t>
            </a:r>
            <a:r>
              <a:rPr lang="pt-BR" dirty="0"/>
              <a:t>ela for maior do que a duração agendada, a duração agendada é ajustada para corresponder a duração real e a tarefa fica 100% completa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65971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12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Reforma de uma Casa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13 e 14</a:t>
            </a:r>
            <a:endParaRPr lang="pt-BR" b="1" dirty="0"/>
          </a:p>
          <a:p>
            <a:pPr lvl="2"/>
            <a:endParaRPr lang="pt-BR" b="1" dirty="0" smtClean="0"/>
          </a:p>
          <a:p>
            <a:pPr lvl="2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75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Formas de Acompanhamento e Controle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Controlar </a:t>
            </a:r>
            <a:r>
              <a:rPr lang="pt-BR" dirty="0"/>
              <a:t>o projeto conforme </a:t>
            </a:r>
            <a:r>
              <a:rPr lang="pt-BR" dirty="0" smtClean="0"/>
              <a:t>agendamento:</a:t>
            </a:r>
          </a:p>
          <a:p>
            <a:pPr lvl="1"/>
            <a:r>
              <a:rPr lang="pt-BR" dirty="0"/>
              <a:t>O método mais simples para controle de </a:t>
            </a:r>
            <a:r>
              <a:rPr lang="pt-BR" dirty="0" smtClean="0"/>
              <a:t>progresso.</a:t>
            </a:r>
          </a:p>
          <a:p>
            <a:pPr lvl="1"/>
            <a:r>
              <a:rPr lang="pt-BR" dirty="0" smtClean="0"/>
              <a:t>Indica que </a:t>
            </a:r>
            <a:r>
              <a:rPr lang="pt-BR" dirty="0"/>
              <a:t>o trabalho atual está seguindo exatamente como planejado. </a:t>
            </a:r>
            <a:endParaRPr lang="pt-BR" dirty="0" smtClean="0"/>
          </a:p>
          <a:p>
            <a:pPr lvl="2"/>
            <a:r>
              <a:rPr lang="pt-BR" dirty="0" smtClean="0"/>
              <a:t>Por </a:t>
            </a:r>
            <a:r>
              <a:rPr lang="pt-BR" dirty="0"/>
              <a:t>exemplo, se o primeiro mês de um projeto de cinco meses foi finalizado e todas as tarefas foram iniciadas e finalizadas conforme o planejado, basta simplesmente gravar esta informação através da caixa de diálogo Atualizar como agendado.</a:t>
            </a:r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41659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Reforma de uma Casa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15</a:t>
            </a:r>
            <a:endParaRPr lang="pt-BR" b="1" dirty="0"/>
          </a:p>
          <a:p>
            <a:pPr lvl="2"/>
            <a:endParaRPr lang="pt-BR" b="1" dirty="0" smtClean="0"/>
          </a:p>
          <a:p>
            <a:pPr lvl="2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7071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Bibliografia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sz="2400" dirty="0"/>
              <a:t>BERNARDES, M. M. E. S. </a:t>
            </a:r>
            <a:r>
              <a:rPr lang="pt-BR" sz="2400" b="1" dirty="0"/>
              <a:t>Microsoft Project 2010:</a:t>
            </a:r>
            <a:r>
              <a:rPr lang="pt-BR" sz="2400" dirty="0"/>
              <a:t> Gestão e Desenvolvimento de Projetos. 1ª. ed. São Paulo: Érica, 2010.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356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Tema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</a:t>
            </a:fld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08 – </a:t>
            </a:r>
            <a:r>
              <a:rPr lang="pt-BR" dirty="0"/>
              <a:t>Acompanhamento e Controle do Projeto.</a:t>
            </a:r>
          </a:p>
        </p:txBody>
      </p:sp>
    </p:spTree>
    <p:extLst>
      <p:ext uri="{BB962C8B-B14F-4D97-AF65-F5344CB8AC3E}">
        <p14:creationId xmlns:p14="http://schemas.microsoft.com/office/powerpoint/2010/main" val="41455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Acompanhamento e Controle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Até o momento foram executadas ações para o planejamento das atividades.</a:t>
            </a:r>
          </a:p>
          <a:p>
            <a:r>
              <a:rPr lang="pt-BR" dirty="0" smtClean="0"/>
              <a:t>Quando o projeto se inicia, torna-se necessário realizar o </a:t>
            </a:r>
            <a:r>
              <a:rPr lang="pt-BR" i="1" dirty="0" smtClean="0">
                <a:solidFill>
                  <a:srgbClr val="0070C0"/>
                </a:solidFill>
              </a:rPr>
              <a:t>acompanhamento</a:t>
            </a:r>
            <a:r>
              <a:rPr lang="pt-BR" dirty="0" smtClean="0"/>
              <a:t> do projeto.</a:t>
            </a:r>
          </a:p>
          <a:p>
            <a:r>
              <a:rPr lang="pt-BR" dirty="0" smtClean="0"/>
              <a:t>O acompanhamento </a:t>
            </a:r>
            <a:r>
              <a:rPr lang="pt-BR" dirty="0"/>
              <a:t>significa </a:t>
            </a:r>
            <a:r>
              <a:rPr lang="pt-BR" i="1" dirty="0">
                <a:solidFill>
                  <a:srgbClr val="0070C0"/>
                </a:solidFill>
              </a:rPr>
              <a:t>registras os detalhes do projeto</a:t>
            </a:r>
            <a:r>
              <a:rPr lang="pt-BR" dirty="0"/>
              <a:t>, tais como quem fez um determinado trabalho, quando o trabalho foi feito e qual o custo.</a:t>
            </a:r>
          </a:p>
        </p:txBody>
      </p:sp>
    </p:spTree>
    <p:extLst>
      <p:ext uri="{BB962C8B-B14F-4D97-AF65-F5344CB8AC3E}">
        <p14:creationId xmlns:p14="http://schemas.microsoft.com/office/powerpoint/2010/main" val="2219446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Acompanhamento e Controle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O acompanhamento adequado do projeto permite fazer comparações com o plano original e responder algumas questões, tais como:</a:t>
            </a:r>
          </a:p>
          <a:p>
            <a:pPr lvl="1"/>
            <a:r>
              <a:rPr lang="pt-BR" dirty="0" smtClean="0"/>
              <a:t>As </a:t>
            </a:r>
            <a:r>
              <a:rPr lang="pt-BR" dirty="0"/>
              <a:t>tarefas estão iniciando e finalizando conforme o planejado? Se não, qual será o impacto na data final do projeto?</a:t>
            </a:r>
          </a:p>
          <a:p>
            <a:pPr lvl="1"/>
            <a:r>
              <a:rPr lang="pt-BR" dirty="0" smtClean="0"/>
              <a:t>Os </a:t>
            </a:r>
            <a:r>
              <a:rPr lang="pt-BR" dirty="0"/>
              <a:t>recursos estão gastando menos ou mais tempo do que o planejado para completar as tarefas?</a:t>
            </a:r>
          </a:p>
        </p:txBody>
      </p:sp>
    </p:spTree>
    <p:extLst>
      <p:ext uri="{BB962C8B-B14F-4D97-AF65-F5344CB8AC3E}">
        <p14:creationId xmlns:p14="http://schemas.microsoft.com/office/powerpoint/2010/main" val="2355100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Acompanhamento e Controle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dirty="0" smtClean="0"/>
              <a:t>Existem diferentes </a:t>
            </a:r>
            <a:r>
              <a:rPr lang="pt-BR" dirty="0"/>
              <a:t>maneiras de realizar </a:t>
            </a:r>
            <a:r>
              <a:rPr lang="pt-BR" dirty="0" smtClean="0"/>
              <a:t>o acompanhamento. </a:t>
            </a:r>
          </a:p>
          <a:p>
            <a:r>
              <a:rPr lang="pt-BR" dirty="0" smtClean="0"/>
              <a:t>Os diferentes </a:t>
            </a:r>
            <a:r>
              <a:rPr lang="pt-BR" dirty="0"/>
              <a:t>níveis de detalhamento:</a:t>
            </a:r>
          </a:p>
          <a:p>
            <a:pPr lvl="1"/>
            <a:r>
              <a:rPr lang="pt-BR" dirty="0" smtClean="0"/>
              <a:t>Registrar </a:t>
            </a:r>
            <a:r>
              <a:rPr lang="pt-BR" dirty="0"/>
              <a:t>o trabalho do projeto conforme o agendamento. </a:t>
            </a:r>
            <a:endParaRPr lang="pt-BR" dirty="0" smtClean="0"/>
          </a:p>
          <a:p>
            <a:pPr lvl="2"/>
            <a:r>
              <a:rPr lang="pt-BR" dirty="0" smtClean="0"/>
              <a:t>Este </a:t>
            </a:r>
            <a:r>
              <a:rPr lang="pt-BR" dirty="0"/>
              <a:t>nível é indicado se tudo acontece no projeto exatamente como o planejado.</a:t>
            </a:r>
          </a:p>
          <a:p>
            <a:pPr lvl="1"/>
            <a:r>
              <a:rPr lang="pt-BR" dirty="0" smtClean="0"/>
              <a:t>Registrar </a:t>
            </a:r>
            <a:r>
              <a:rPr lang="pt-BR" dirty="0"/>
              <a:t>o percentual executado de cada </a:t>
            </a:r>
            <a:r>
              <a:rPr lang="pt-BR" dirty="0" smtClean="0"/>
              <a:t>tarefa.</a:t>
            </a:r>
          </a:p>
          <a:p>
            <a:pPr lvl="2"/>
            <a:r>
              <a:rPr lang="pt-BR" dirty="0" smtClean="0"/>
              <a:t>Valores </a:t>
            </a:r>
            <a:r>
              <a:rPr lang="pt-BR" dirty="0"/>
              <a:t>precisos ou em percentuais, tais como 25, 50, 75 ou 100%.</a:t>
            </a:r>
          </a:p>
          <a:p>
            <a:pPr lvl="1"/>
            <a:r>
              <a:rPr lang="pt-BR" dirty="0" smtClean="0"/>
              <a:t>Registrar valores reais.</a:t>
            </a:r>
          </a:p>
          <a:p>
            <a:pPr lvl="2"/>
            <a:r>
              <a:rPr lang="pt-BR" dirty="0" smtClean="0"/>
              <a:t>A </a:t>
            </a:r>
            <a:r>
              <a:rPr lang="pt-BR" dirty="0"/>
              <a:t>data de início real, a data de término real, o trabalho real e a duração real e restante para cada tarefa ou atribuição.</a:t>
            </a:r>
          </a:p>
          <a:p>
            <a:pPr lvl="1"/>
            <a:r>
              <a:rPr lang="pt-BR" dirty="0" smtClean="0"/>
              <a:t>Acompanhar </a:t>
            </a:r>
            <a:r>
              <a:rPr lang="pt-BR" dirty="0"/>
              <a:t>a atribuição de trabalho por período. </a:t>
            </a:r>
            <a:endParaRPr lang="pt-BR" dirty="0" smtClean="0"/>
          </a:p>
          <a:p>
            <a:pPr lvl="2"/>
            <a:r>
              <a:rPr lang="pt-BR" dirty="0" smtClean="0"/>
              <a:t>Este </a:t>
            </a:r>
            <a:r>
              <a:rPr lang="pt-BR" dirty="0"/>
              <a:t>é o nível mais detalhado de acompanhamento. </a:t>
            </a:r>
            <a:endParaRPr lang="pt-BR" dirty="0" smtClean="0"/>
          </a:p>
          <a:p>
            <a:pPr lvl="2"/>
            <a:r>
              <a:rPr lang="pt-BR" dirty="0" smtClean="0"/>
              <a:t>É </a:t>
            </a:r>
            <a:r>
              <a:rPr lang="pt-BR" dirty="0"/>
              <a:t>possível registrar valores de trabalho por dia, semana ou outro intervalo.</a:t>
            </a:r>
          </a:p>
        </p:txBody>
      </p:sp>
    </p:spTree>
    <p:extLst>
      <p:ext uri="{BB962C8B-B14F-4D97-AF65-F5344CB8AC3E}">
        <p14:creationId xmlns:p14="http://schemas.microsoft.com/office/powerpoint/2010/main" val="294858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Acompanhamento e Controle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6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Devido ao fato que determinadas partes do projeto podem ter necessidades de acompanhamento diferentes, é possível aplicar uma combinação de formas de controle dentro de um único projeto. </a:t>
            </a:r>
            <a:endParaRPr lang="pt-BR" dirty="0" smtClean="0"/>
          </a:p>
          <a:p>
            <a:pPr lvl="1"/>
            <a:r>
              <a:rPr lang="pt-BR" dirty="0" smtClean="0"/>
              <a:t>Por </a:t>
            </a:r>
            <a:r>
              <a:rPr lang="pt-BR" dirty="0"/>
              <a:t>exemplo, é necessário acompanhar tarefas de alto risco com maior rigor do que tarefas de baixo risco.</a:t>
            </a:r>
          </a:p>
        </p:txBody>
      </p:sp>
    </p:spTree>
    <p:extLst>
      <p:ext uri="{BB962C8B-B14F-4D97-AF65-F5344CB8AC3E}">
        <p14:creationId xmlns:p14="http://schemas.microsoft.com/office/powerpoint/2010/main" val="3358612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Campos importantes </a:t>
            </a:r>
            <a:r>
              <a:rPr lang="pt-BR" dirty="0" smtClean="0"/>
              <a:t>para Acompanhamento e Controle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7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Campos importantes para o acompanhamento e </a:t>
            </a:r>
            <a:r>
              <a:rPr lang="pt-BR" dirty="0" smtClean="0"/>
              <a:t>controle das </a:t>
            </a:r>
            <a:r>
              <a:rPr lang="pt-BR" dirty="0"/>
              <a:t>tarefas do projeto:</a:t>
            </a:r>
          </a:p>
          <a:p>
            <a:pPr lvl="1"/>
            <a:r>
              <a:rPr lang="pt-BR" dirty="0" smtClean="0"/>
              <a:t>Datas </a:t>
            </a:r>
            <a:r>
              <a:rPr lang="pt-BR" dirty="0"/>
              <a:t>de início e de término </a:t>
            </a:r>
            <a:r>
              <a:rPr lang="pt-BR" dirty="0" smtClean="0"/>
              <a:t>reais</a:t>
            </a:r>
          </a:p>
          <a:p>
            <a:pPr lvl="2"/>
            <a:r>
              <a:rPr lang="pt-BR" dirty="0" smtClean="0"/>
              <a:t>Armazenam as </a:t>
            </a:r>
            <a:r>
              <a:rPr lang="pt-BR" dirty="0"/>
              <a:t>datas efetivas de início e término da tarefa, ou seja, quando ela realmente iniciou e terminou.</a:t>
            </a:r>
          </a:p>
          <a:p>
            <a:pPr lvl="1"/>
            <a:r>
              <a:rPr lang="pt-BR" dirty="0" smtClean="0"/>
              <a:t>Trabalho real</a:t>
            </a:r>
          </a:p>
          <a:p>
            <a:pPr lvl="2"/>
            <a:r>
              <a:rPr lang="pt-BR" dirty="0" smtClean="0"/>
              <a:t>Também conhecido </a:t>
            </a:r>
            <a:r>
              <a:rPr lang="pt-BR" dirty="0"/>
              <a:t>como “dados efetivos</a:t>
            </a:r>
            <a:r>
              <a:rPr lang="pt-BR" dirty="0" smtClean="0"/>
              <a:t>”.</a:t>
            </a:r>
          </a:p>
          <a:p>
            <a:pPr lvl="2"/>
            <a:r>
              <a:rPr lang="pt-BR" dirty="0" smtClean="0"/>
              <a:t>Armazena a </a:t>
            </a:r>
            <a:r>
              <a:rPr lang="pt-BR" dirty="0"/>
              <a:t>quantidade de trabalho que foi despendida em uma tarefa ou em uma atribuição. </a:t>
            </a:r>
            <a:endParaRPr lang="pt-BR" dirty="0" smtClean="0"/>
          </a:p>
          <a:p>
            <a:pPr lvl="2"/>
            <a:r>
              <a:rPr lang="pt-BR" dirty="0" smtClean="0"/>
              <a:t>Ao </a:t>
            </a:r>
            <a:r>
              <a:rPr lang="pt-BR" dirty="0"/>
              <a:t>inserir o valor do trabalho real o campo trabalho restante será automaticamente calculado da seguinte maneira: </a:t>
            </a:r>
            <a:endParaRPr lang="pt-BR" dirty="0" smtClean="0"/>
          </a:p>
          <a:p>
            <a:pPr lvl="3"/>
            <a:r>
              <a:rPr lang="pt-BR" b="1" i="1" dirty="0" smtClean="0"/>
              <a:t>Trabalho </a:t>
            </a:r>
            <a:r>
              <a:rPr lang="pt-BR" b="1" i="1" dirty="0"/>
              <a:t>restante = Trabalho - Trabalho real</a:t>
            </a:r>
            <a:r>
              <a:rPr lang="pt-BR" dirty="0"/>
              <a:t>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67252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Campos importantes </a:t>
            </a:r>
            <a:r>
              <a:rPr lang="pt-BR" dirty="0" smtClean="0"/>
              <a:t>para Acompanhamento e Controle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8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pt-BR" dirty="0" smtClean="0"/>
              <a:t>Duração restante</a:t>
            </a:r>
          </a:p>
          <a:p>
            <a:pPr lvl="2"/>
            <a:r>
              <a:rPr lang="pt-BR" dirty="0" smtClean="0"/>
              <a:t>tempo </a:t>
            </a:r>
            <a:r>
              <a:rPr lang="pt-BR" dirty="0"/>
              <a:t>que falta para a realização do trabalho em uma tarefa antes de sua conclusão. </a:t>
            </a:r>
            <a:endParaRPr lang="pt-BR" dirty="0" smtClean="0"/>
          </a:p>
          <a:p>
            <a:pPr lvl="2"/>
            <a:r>
              <a:rPr lang="pt-BR" dirty="0" smtClean="0"/>
              <a:t>O </a:t>
            </a:r>
            <a:r>
              <a:rPr lang="pt-BR" dirty="0"/>
              <a:t>valor deste campo é calculado através da seguinte forma: </a:t>
            </a:r>
            <a:endParaRPr lang="pt-BR" dirty="0" smtClean="0"/>
          </a:p>
          <a:p>
            <a:pPr lvl="3"/>
            <a:r>
              <a:rPr lang="pt-BR" b="1" i="1" dirty="0" smtClean="0"/>
              <a:t>Duração </a:t>
            </a:r>
            <a:r>
              <a:rPr lang="pt-BR" b="1" i="1" dirty="0"/>
              <a:t>Restante = Duração - Duração Real</a:t>
            </a:r>
            <a:r>
              <a:rPr lang="pt-BR" dirty="0"/>
              <a:t>.</a:t>
            </a:r>
          </a:p>
          <a:p>
            <a:pPr lvl="1"/>
            <a:r>
              <a:rPr lang="pt-BR" dirty="0" smtClean="0"/>
              <a:t>% concluída</a:t>
            </a:r>
          </a:p>
          <a:p>
            <a:pPr lvl="2"/>
            <a:r>
              <a:rPr lang="pt-BR" dirty="0" smtClean="0"/>
              <a:t>Contém o </a:t>
            </a:r>
            <a:r>
              <a:rPr lang="pt-BR" dirty="0"/>
              <a:t>percentual concluído da tarefa.</a:t>
            </a:r>
          </a:p>
          <a:p>
            <a:pPr lvl="1"/>
            <a:r>
              <a:rPr lang="pt-BR" dirty="0" smtClean="0"/>
              <a:t>% </a:t>
            </a:r>
            <a:r>
              <a:rPr lang="pt-BR" dirty="0"/>
              <a:t>Física </a:t>
            </a:r>
            <a:r>
              <a:rPr lang="pt-BR" dirty="0" smtClean="0"/>
              <a:t>Concluída</a:t>
            </a:r>
          </a:p>
          <a:p>
            <a:pPr lvl="2"/>
            <a:r>
              <a:rPr lang="pt-BR" dirty="0" smtClean="0"/>
              <a:t>pode </a:t>
            </a:r>
            <a:r>
              <a:rPr lang="pt-BR" dirty="0"/>
              <a:t>ser usado quando o campo % concluída não pode representar exatamente o trabalho realizado na tarefa.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19590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Formas de Acompanhamento e Controle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9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 smtClean="0"/>
              <a:t>Informar </a:t>
            </a:r>
            <a:r>
              <a:rPr lang="pt-BR" dirty="0"/>
              <a:t>o percentual de conclusão da </a:t>
            </a:r>
            <a:r>
              <a:rPr lang="pt-BR" dirty="0" smtClean="0"/>
              <a:t>tarefa:</a:t>
            </a:r>
          </a:p>
          <a:p>
            <a:pPr lvl="1"/>
            <a:r>
              <a:rPr lang="pt-BR" dirty="0"/>
              <a:t>Após ser iniciado o trabalho de uma tarefa, é possível registrar este progresso na forma de percentual. </a:t>
            </a:r>
            <a:endParaRPr lang="pt-BR" dirty="0" smtClean="0"/>
          </a:p>
          <a:p>
            <a:pPr lvl="1"/>
            <a:r>
              <a:rPr lang="pt-BR" dirty="0" smtClean="0"/>
              <a:t>Quando </a:t>
            </a:r>
            <a:r>
              <a:rPr lang="pt-BR" dirty="0"/>
              <a:t>o percentual de conclusão de uma tarefa é maior do que zero, o Project modifica a data de início </a:t>
            </a:r>
            <a:r>
              <a:rPr lang="pt-BR" dirty="0" smtClean="0"/>
              <a:t>real da </a:t>
            </a:r>
            <a:r>
              <a:rPr lang="pt-BR" dirty="0"/>
              <a:t>tarefa de forma a corresponder com a data de início agendada. </a:t>
            </a:r>
            <a:endParaRPr lang="pt-BR" dirty="0" smtClean="0"/>
          </a:p>
          <a:p>
            <a:pPr lvl="1"/>
            <a:r>
              <a:rPr lang="pt-BR" dirty="0" smtClean="0"/>
              <a:t>Em seguida são </a:t>
            </a:r>
            <a:r>
              <a:rPr lang="pt-BR" dirty="0"/>
              <a:t>calculadas a duração real, a duração restante, o custo real e outros valores baseados no percentual informado. </a:t>
            </a:r>
            <a:endParaRPr lang="pt-BR" dirty="0" smtClean="0"/>
          </a:p>
          <a:p>
            <a:pPr lvl="2"/>
            <a:r>
              <a:rPr lang="pt-BR" dirty="0" smtClean="0"/>
              <a:t>Por </a:t>
            </a:r>
            <a:r>
              <a:rPr lang="pt-BR" dirty="0"/>
              <a:t>exemplo, se for especificado que uma tarefa de quatro dias está completa em 50%, o cálculo é realizado e indica que esta tarefa possui dois dias de duração real e dois dias de duração restante.</a:t>
            </a:r>
          </a:p>
          <a:p>
            <a:pPr lvl="2"/>
            <a:r>
              <a:rPr lang="pt-BR" i="1" dirty="0" smtClean="0"/>
              <a:t>Dica</a:t>
            </a:r>
            <a:r>
              <a:rPr lang="pt-BR" i="1" dirty="0"/>
              <a:t>: se for possível coletar a data de início real de uma tarefa, é uma boa prática registrar a data de inicio real, e então registrar o percentual completado da tarefa</a:t>
            </a:r>
            <a:r>
              <a:rPr lang="pt-BR" i="1" dirty="0" smtClean="0"/>
              <a:t>.</a:t>
            </a:r>
            <a:endParaRPr lang="pt-BR" i="1" dirty="0"/>
          </a:p>
        </p:txBody>
      </p:sp>
    </p:spTree>
    <p:extLst>
      <p:ext uri="{BB962C8B-B14F-4D97-AF65-F5344CB8AC3E}">
        <p14:creationId xmlns:p14="http://schemas.microsoft.com/office/powerpoint/2010/main" val="37833207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m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m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em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spDef>
      <a:spPr bwMode="auto">
        <a:noFill/>
        <a:ln w="9525" cap="flat" cmpd="sng" algn="ctr">
          <a:solidFill>
            <a:schemeClr val="accent2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>
          <a:defRPr kumimoji="0"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1536</TotalTime>
  <Words>1038</Words>
  <Application>Microsoft Office PowerPoint</Application>
  <PresentationFormat>Apresentação na tela (4:3)</PresentationFormat>
  <Paragraphs>96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6" baseType="lpstr">
      <vt:lpstr>Origem</vt:lpstr>
      <vt:lpstr>Project 2010</vt:lpstr>
      <vt:lpstr>Tema</vt:lpstr>
      <vt:lpstr>Acompanhamento e Controle</vt:lpstr>
      <vt:lpstr>Acompanhamento e Controle</vt:lpstr>
      <vt:lpstr>Acompanhamento e Controle</vt:lpstr>
      <vt:lpstr>Acompanhamento e Controle</vt:lpstr>
      <vt:lpstr>Campos importantes para Acompanhamento e Controle</vt:lpstr>
      <vt:lpstr>Campos importantes para Acompanhamento e Controle</vt:lpstr>
      <vt:lpstr>Formas de Acompanhamento e Controle</vt:lpstr>
      <vt:lpstr>Formas de Acompanhamento e Controle</vt:lpstr>
      <vt:lpstr>Formas de Acompanhamento e Controle</vt:lpstr>
      <vt:lpstr>Exercício</vt:lpstr>
      <vt:lpstr>Formas de Acompanhamento e Controle</vt:lpstr>
      <vt:lpstr>Exercício</vt:lpstr>
      <vt:lpstr>Bibliografia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Geo</dc:creator>
  <cp:lastModifiedBy>Geo</cp:lastModifiedBy>
  <cp:revision>185</cp:revision>
  <dcterms:created xsi:type="dcterms:W3CDTF">2011-02-07T12:21:57Z</dcterms:created>
  <dcterms:modified xsi:type="dcterms:W3CDTF">2011-07-06T20:28:12Z</dcterms:modified>
</cp:coreProperties>
</file>